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9"/>
  </p:notesMasterIdLst>
  <p:sldIdLst>
    <p:sldId id="259" r:id="rId5"/>
    <p:sldId id="281" r:id="rId6"/>
    <p:sldId id="295" r:id="rId7"/>
    <p:sldId id="294" r:id="rId8"/>
    <p:sldId id="296" r:id="rId9"/>
    <p:sldId id="308" r:id="rId10"/>
    <p:sldId id="305" r:id="rId11"/>
    <p:sldId id="310" r:id="rId12"/>
    <p:sldId id="306" r:id="rId13"/>
    <p:sldId id="307" r:id="rId14"/>
    <p:sldId id="311" r:id="rId15"/>
    <p:sldId id="312" r:id="rId16"/>
    <p:sldId id="300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>
        <p:scale>
          <a:sx n="61" d="100"/>
          <a:sy n="61" d="100"/>
        </p:scale>
        <p:origin x="88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03B5A-21DF-4BBB-8059-B6B192FC641E}" type="datetimeFigureOut">
              <a:rPr lang="en-US" smtClean="0"/>
              <a:t>1/7/2024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EF503-E31C-4FCE-86D9-0C61A5CBE2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2CC964-A50B-4C29-B4E4-2C30BB34CC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/>
          <a:lstStyle>
            <a:lvl1pPr>
              <a:buNone/>
              <a:defRPr/>
            </a:lvl1pPr>
          </a:lstStyle>
          <a:p>
            <a:pPr algn="r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anchor="b">
            <a:normAutofit/>
          </a:bodyPr>
          <a:lstStyle>
            <a:lvl1pPr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low angle view of buildings in a city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3279" y="0"/>
            <a:ext cx="956872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619761"/>
            <a:ext cx="3338625" cy="3570400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Presentation title :</a:t>
            </a:r>
            <a:br>
              <a:rPr lang="en-US" dirty="0"/>
            </a:br>
            <a:br>
              <a:rPr lang="en-US" dirty="0"/>
            </a:br>
            <a:r>
              <a:rPr lang="en-US" sz="2800" b="1" u="sng" dirty="0"/>
              <a:t>Resume Writing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538" y="3429000"/>
            <a:ext cx="3497262" cy="3174999"/>
          </a:xfrm>
        </p:spPr>
        <p:txBody>
          <a:bodyPr>
            <a:normAutofit/>
          </a:bodyPr>
          <a:lstStyle/>
          <a:p>
            <a:r>
              <a:rPr lang="en-US" b="1" u="sng" dirty="0"/>
              <a:t>Presenter Name:</a:t>
            </a:r>
          </a:p>
          <a:p>
            <a:r>
              <a:rPr lang="en-US" sz="2000" b="1" dirty="0" err="1"/>
              <a:t>Afzan</a:t>
            </a:r>
            <a:r>
              <a:rPr lang="en-US" sz="2000" b="1" dirty="0"/>
              <a:t> Arshad</a:t>
            </a:r>
          </a:p>
          <a:p>
            <a:r>
              <a:rPr lang="en-US" sz="2000" b="1" dirty="0"/>
              <a:t>Hafiz Haider</a:t>
            </a:r>
          </a:p>
          <a:p>
            <a:r>
              <a:rPr lang="en-US" sz="2000" b="1" dirty="0"/>
              <a:t>Umer Awan</a:t>
            </a:r>
          </a:p>
          <a:p>
            <a:r>
              <a:rPr lang="en-US" sz="2000" b="1" dirty="0"/>
              <a:t>Usama Shehzad</a:t>
            </a:r>
          </a:p>
          <a:p>
            <a:r>
              <a:rPr lang="en-US" sz="2000" b="1" dirty="0"/>
              <a:t>Islam Haider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C3B4B-27E0-48C6-BD24-1444DD46E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03284"/>
            <a:ext cx="3200400" cy="493954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Keep it concise and focused on the specific job.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Tailor it to match the job description and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Avoid generic statements; be specific about what you bring to the table.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Highlight your skills and experiences that make you a valuable candidate.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C1A88-D97A-4F1E-9C4A-665733C70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>
            <a:normAutofit/>
          </a:bodyPr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14" name="Content Placeholder 13" descr="Skyscrapers shown from view looking up">
            <a:extLst>
              <a:ext uri="{FF2B5EF4-FFF2-40B4-BE49-F238E27FC236}">
                <a16:creationId xmlns:a16="http://schemas.microsoft.com/office/drawing/2014/main" id="{B4B0C32E-BCDD-B1FF-2DCA-129721A0FB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95800" y="0"/>
            <a:ext cx="7696200" cy="6857999"/>
          </a:xfr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4A4EE82-5E82-4F50-9452-91AD29BC0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6287AF-451B-4FEA-A984-C734DD46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6D7BF38-F508-455D-D79D-15EA53B0B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-1282262"/>
            <a:ext cx="3200400" cy="3840499"/>
          </a:xfrm>
        </p:spPr>
        <p:txBody>
          <a:bodyPr/>
          <a:lstStyle/>
          <a:p>
            <a:r>
              <a:rPr lang="en-US" i="1" u="sng" dirty="0"/>
              <a:t>RESUME OBJECTIVES</a:t>
            </a:r>
          </a:p>
        </p:txBody>
      </p:sp>
    </p:spTree>
    <p:extLst>
      <p:ext uri="{BB962C8B-B14F-4D97-AF65-F5344CB8AC3E}">
        <p14:creationId xmlns:p14="http://schemas.microsoft.com/office/powerpoint/2010/main" val="408177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2161DE-6BAF-67A8-CB2C-4D192D81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8D26B-B3C7-DBD2-3EB2-0C747EB84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F96B7-8ACA-00F8-FF72-DAF598080D22}"/>
              </a:ext>
            </a:extLst>
          </p:cNvPr>
          <p:cNvSpPr txBox="1"/>
          <p:nvPr/>
        </p:nvSpPr>
        <p:spPr>
          <a:xfrm>
            <a:off x="1902372" y="1933903"/>
            <a:ext cx="92596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1" u="sng" dirty="0">
                <a:solidFill>
                  <a:srgbClr val="0F0F0F"/>
                </a:solidFill>
                <a:effectLst/>
                <a:latin typeface="Söhne"/>
              </a:rPr>
              <a:t>EFFECTIVE WRITING RESUME</a:t>
            </a:r>
          </a:p>
          <a:p>
            <a:pPr algn="l"/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Understand the Job Requirements</a:t>
            </a:r>
            <a:endParaRPr lang="en-US" sz="2000" i="0" dirty="0">
              <a:effectLst/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Söhne"/>
              </a:rPr>
              <a:t>Choose the Right Format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Söhne"/>
              </a:rPr>
              <a:t>Start with a Strong Header</a:t>
            </a:r>
            <a:endParaRPr lang="en-US" sz="2000" dirty="0"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Söhne"/>
              </a:rPr>
              <a:t>Craft a Compelling Summary or Objective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Söhne"/>
              </a:rPr>
              <a:t>Use Action Verbs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2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E10E703-C296-515D-9C5D-9F093E24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 sz="2800" b="1" dirty="0"/>
              <a:t>GUIDELINES FOR PREPARING COVER LETTERS</a:t>
            </a:r>
          </a:p>
        </p:txBody>
      </p:sp>
      <p:pic>
        <p:nvPicPr>
          <p:cNvPr id="8" name="Picture Placeholder 7" descr="A city with a futuristic city&#10;&#10;Description automatically generated with medium confidence">
            <a:extLst>
              <a:ext uri="{FF2B5EF4-FFF2-40B4-BE49-F238E27FC236}">
                <a16:creationId xmlns:a16="http://schemas.microsoft.com/office/drawing/2014/main" id="{C93FF983-99E8-79FF-60B3-CA24FC419A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9253" r="15410" b="2"/>
          <a:stretch/>
        </p:blipFill>
        <p:spPr>
          <a:xfrm>
            <a:off x="20" y="-7444"/>
            <a:ext cx="4966427" cy="6846394"/>
          </a:xfr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A1B99-F7A6-3BD7-AC2F-A8EB18F0B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47AA662-5B1C-67A3-CA68-D67874D13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Söhne"/>
              </a:rPr>
              <a:t>Address the Hiring Manager by Name</a:t>
            </a:r>
          </a:p>
          <a:p>
            <a:r>
              <a:rPr lang="en-US" sz="2000" i="0" dirty="0">
                <a:effectLst/>
                <a:latin typeface="Söhne"/>
              </a:rPr>
              <a:t>Start with a Strong Opening.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Söhne"/>
              </a:rPr>
              <a:t>Clearly State the Position You're Applying For</a:t>
            </a:r>
            <a:endParaRPr lang="en-US" sz="2000" dirty="0"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Söhne"/>
              </a:rPr>
              <a:t>Introduce Yourself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Söhne"/>
              </a:rPr>
              <a:t>Tailor the Content to the Job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Söhne"/>
              </a:rPr>
              <a:t>Highlight Key Achievements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B6517-9E2C-6159-D95F-87B1807F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46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2E09-3A82-4E32-88E3-59E694EF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E272-AF60-4462-95A9-115739F7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It should never be longer than five sentences. Tailor each resume summary statement to your target job by using keywords and phrases from the job description. A professional summary should follow this formula: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[Descriptive word] [your job title] [Experience level] [Work experience] [Skills] [Achievement]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.</a:t>
            </a:r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72FF69-5317-4BE5-B218-0E85D7FE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pic>
        <p:nvPicPr>
          <p:cNvPr id="68" name="Picture Placeholder 67" descr="View of city buildings over the water">
            <a:extLst>
              <a:ext uri="{FF2B5EF4-FFF2-40B4-BE49-F238E27FC236}">
                <a16:creationId xmlns:a16="http://schemas.microsoft.com/office/drawing/2014/main" id="{C700B77F-91C5-4642-9ABF-EA81F3CF69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6070" y="0"/>
            <a:ext cx="2463897" cy="3429000"/>
          </a:xfrm>
        </p:spPr>
      </p:pic>
      <p:pic>
        <p:nvPicPr>
          <p:cNvPr id="72" name="Picture Placeholder 71" descr="A picture containing blue glass buildings with reflection">
            <a:extLst>
              <a:ext uri="{FF2B5EF4-FFF2-40B4-BE49-F238E27FC236}">
                <a16:creationId xmlns:a16="http://schemas.microsoft.com/office/drawing/2014/main" id="{781FD203-6B96-4232-92C2-850AD4DA0F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155" y="0"/>
            <a:ext cx="2539797" cy="3429000"/>
          </a:xfrm>
        </p:spPr>
      </p:pic>
      <p:pic>
        <p:nvPicPr>
          <p:cNvPr id="74" name="Picture Placeholder 73" descr="Aerial view of city buildings at sunset">
            <a:extLst>
              <a:ext uri="{FF2B5EF4-FFF2-40B4-BE49-F238E27FC236}">
                <a16:creationId xmlns:a16="http://schemas.microsoft.com/office/drawing/2014/main" id="{A84AF2F7-9744-4960-8C3C-77190198196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6070" y="3383280"/>
            <a:ext cx="2463897" cy="3474720"/>
          </a:xfrm>
        </p:spPr>
      </p:pic>
      <p:pic>
        <p:nvPicPr>
          <p:cNvPr id="78" name="Picture Placeholder 77" descr="View of city buildings over the water from a track">
            <a:extLst>
              <a:ext uri="{FF2B5EF4-FFF2-40B4-BE49-F238E27FC236}">
                <a16:creationId xmlns:a16="http://schemas.microsoft.com/office/drawing/2014/main" id="{D76BFBCE-A55E-4F19-9A0A-78307FDBE9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155" y="3383280"/>
            <a:ext cx="2539797" cy="3474720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0961BC8-7B79-40B2-B578-4EB51214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6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Thank you</a:t>
            </a: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44"/>
            <a:ext cx="4966447" cy="6846394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E6E0-B242-46D9-ABE6-B318CABC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/>
          <a:p>
            <a:r>
              <a:rPr lang="en-US" dirty="0" err="1"/>
              <a:t>Presenter,s</a:t>
            </a:r>
            <a:r>
              <a:rPr lang="en-US" dirty="0"/>
              <a:t> Name:</a:t>
            </a:r>
          </a:p>
          <a:p>
            <a:r>
              <a:rPr lang="en-US" dirty="0" err="1"/>
              <a:t>Afzan</a:t>
            </a:r>
            <a:endParaRPr lang="en-US" dirty="0"/>
          </a:p>
          <a:p>
            <a:r>
              <a:rPr lang="en-US" dirty="0"/>
              <a:t>Haider</a:t>
            </a:r>
          </a:p>
          <a:p>
            <a:r>
              <a:rPr lang="en-US" dirty="0"/>
              <a:t>Umer</a:t>
            </a:r>
          </a:p>
          <a:p>
            <a:r>
              <a:rPr lang="en-US" dirty="0"/>
              <a:t>Usama</a:t>
            </a:r>
          </a:p>
          <a:p>
            <a:r>
              <a:rPr lang="en-US" dirty="0"/>
              <a:t>Islam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E37-3C95-4E35-8624-CC190CC1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/>
          <a:lstStyle/>
          <a:p>
            <a:r>
              <a:rPr lang="en-US" sz="2800" b="1" u="sng" dirty="0"/>
              <a:t>Agenda :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6715-277D-4042-B401-03CD007D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0" y="1107440"/>
            <a:ext cx="3678736" cy="522319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Introduction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Purpose of Resume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Key components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Types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4C,s of resume 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Resume formatting and Styles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Resume objectives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Effective writing of Resume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Guidelines for preparing cover letters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Summary</a:t>
            </a:r>
          </a:p>
          <a:p>
            <a:pPr marL="0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98A8A15-91B5-4554-95A4-612A5FC0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pic>
        <p:nvPicPr>
          <p:cNvPr id="7" name="Picture Placeholder 6" descr="View of city buildings over the water">
            <a:extLst>
              <a:ext uri="{FF2B5EF4-FFF2-40B4-BE49-F238E27FC236}">
                <a16:creationId xmlns:a16="http://schemas.microsoft.com/office/drawing/2014/main" id="{4C61771D-5836-4E5C-A19A-3F15641B8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1096" y="0"/>
            <a:ext cx="2660904" cy="3429000"/>
          </a:xfrm>
        </p:spPr>
      </p:pic>
      <p:pic>
        <p:nvPicPr>
          <p:cNvPr id="9" name="Picture Placeholder 8" descr="Background Graphic with lights">
            <a:extLst>
              <a:ext uri="{FF2B5EF4-FFF2-40B4-BE49-F238E27FC236}">
                <a16:creationId xmlns:a16="http://schemas.microsoft.com/office/drawing/2014/main" id="{51C83C9C-B18C-4D14-8539-EBB0422AB0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1096" y="3383280"/>
            <a:ext cx="2660904" cy="3474720"/>
          </a:xfr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D3141030-4F7D-4526-B0FC-1EA787D5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9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2871696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Introduction:</a:t>
            </a:r>
          </a:p>
        </p:txBody>
      </p:sp>
      <p:pic>
        <p:nvPicPr>
          <p:cNvPr id="7" name="Picture Placeholder 6" descr="Aerial view of city buildings">
            <a:extLst>
              <a:ext uri="{FF2B5EF4-FFF2-40B4-BE49-F238E27FC236}">
                <a16:creationId xmlns:a16="http://schemas.microsoft.com/office/drawing/2014/main" id="{F718B2F1-208E-4A1D-9716-513B0D7093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42121" cy="3434316"/>
          </a:xfrm>
        </p:spPr>
      </p:pic>
      <p:pic>
        <p:nvPicPr>
          <p:cNvPr id="9" name="Picture Placeholder 8" descr="A picture containing blue glass buildings with reflection">
            <a:extLst>
              <a:ext uri="{FF2B5EF4-FFF2-40B4-BE49-F238E27FC236}">
                <a16:creationId xmlns:a16="http://schemas.microsoft.com/office/drawing/2014/main" id="{D8F748D4-DB82-42E3-894A-0552C0FD2A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" y="3432620"/>
            <a:ext cx="5178056" cy="342538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5" y="1717158"/>
            <a:ext cx="5355266" cy="5360000"/>
          </a:xfrm>
        </p:spPr>
        <p:txBody>
          <a:bodyPr/>
          <a:lstStyle/>
          <a:p>
            <a:pPr marL="342900" indent="-342900" algn="ctr" rtl="0" eaLnBrk="1" fontAlgn="ctr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Resume writing is a crucial skill that allows you </a:t>
            </a:r>
            <a:r>
              <a:rPr lang="en-US" sz="2000" dirty="0">
                <a:solidFill>
                  <a:srgbClr val="374151"/>
                </a:solidFill>
                <a:latin typeface="Söhne"/>
              </a:rPr>
              <a:t>to 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effectively communicate your professional background, skills, and achievements to potential employers. A well-crafted resume serves as your personal marketing tool, helping you stand out in the competitive job market. 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Univers Condensed Light" panose="020B0306020202040204" pitchFamily="34" charset="0"/>
              </a:rPr>
              <a:t>Category 1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b="1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8101-4ED5-4D91-9EFA-B0E7C1EA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-2580640"/>
            <a:ext cx="4946904" cy="8533384"/>
          </a:xfrm>
        </p:spPr>
        <p:txBody>
          <a:bodyPr>
            <a:normAutofit/>
          </a:bodyPr>
          <a:lstStyle/>
          <a:p>
            <a:pPr algn="l"/>
            <a:r>
              <a:rPr lang="en-US" sz="2800" b="1" u="sng" dirty="0"/>
              <a:t>Purpose: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98F09-AA82-4443-B901-71F5DF765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542498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View of city buildings over the water from a track">
            <a:extLst>
              <a:ext uri="{FF2B5EF4-FFF2-40B4-BE49-F238E27FC236}">
                <a16:creationId xmlns:a16="http://schemas.microsoft.com/office/drawing/2014/main" id="{5A5996C8-9A00-4071-B24A-D1B22DDF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4644" y="0"/>
            <a:ext cx="8997356" cy="4581079"/>
          </a:xfrm>
        </p:spPr>
      </p:pic>
      <p:pic>
        <p:nvPicPr>
          <p:cNvPr id="10" name="Picture Placeholder 9" descr="View of city buildings over the water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070" y="883420"/>
            <a:ext cx="4948931" cy="5974580"/>
          </a:xfrm>
        </p:spPr>
      </p:pic>
      <p:pic>
        <p:nvPicPr>
          <p:cNvPr id="12" name="Picture Placeholder 11" descr="A picture containing glass buildings with reflection">
            <a:extLst>
              <a:ext uri="{FF2B5EF4-FFF2-40B4-BE49-F238E27FC236}">
                <a16:creationId xmlns:a16="http://schemas.microsoft.com/office/drawing/2014/main" id="{90D6ECDF-A0E4-4308-967E-8BAC3E85A4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997" y="4574265"/>
            <a:ext cx="5074516" cy="229898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A84FB-B865-B75E-D13C-76F774AB0E1A}"/>
              </a:ext>
            </a:extLst>
          </p:cNvPr>
          <p:cNvSpPr txBox="1"/>
          <p:nvPr/>
        </p:nvSpPr>
        <p:spPr>
          <a:xfrm rot="10800000" flipV="1">
            <a:off x="-1502245" y="2632803"/>
            <a:ext cx="79198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 A resume is a concise document that provides an overview of                                     y</a:t>
            </a:r>
            <a:r>
              <a:rPr lang="en-US" sz="2000" dirty="0">
                <a:solidFill>
                  <a:srgbClr val="374151"/>
                </a:solidFill>
                <a:latin typeface="Söhne"/>
              </a:rPr>
              <a:t>ou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r education, work experience, skills, and accomplishments.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Its primary purpose is to demonstrate why you are a suitable candidate for a specific job by showcasing your qualifications and relevant experiences. </a:t>
            </a:r>
          </a:p>
        </p:txBody>
      </p:sp>
    </p:spTree>
    <p:extLst>
      <p:ext uri="{BB962C8B-B14F-4D97-AF65-F5344CB8AC3E}">
        <p14:creationId xmlns:p14="http://schemas.microsoft.com/office/powerpoint/2010/main" val="387156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92A4-0D40-4A0F-BB3B-3E1AE6C3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KEY COMPONENTS: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1BD91-A502-4CE9-B6CB-FBA31C81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0B6AB-E9B1-4B7E-BD4C-74C93ABF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465F8C0-F2CB-599A-169A-95EFD39DE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511402"/>
              </p:ext>
            </p:extLst>
          </p:nvPr>
        </p:nvGraphicFramePr>
        <p:xfrm>
          <a:off x="1324303" y="2031171"/>
          <a:ext cx="902838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902">
                  <a:extLst>
                    <a:ext uri="{9D8B030D-6E8A-4147-A177-3AD203B41FA5}">
                      <a16:colId xmlns:a16="http://schemas.microsoft.com/office/drawing/2014/main" val="803706029"/>
                    </a:ext>
                  </a:extLst>
                </a:gridCol>
                <a:gridCol w="1708902">
                  <a:extLst>
                    <a:ext uri="{9D8B030D-6E8A-4147-A177-3AD203B41FA5}">
                      <a16:colId xmlns:a16="http://schemas.microsoft.com/office/drawing/2014/main" val="2934625842"/>
                    </a:ext>
                  </a:extLst>
                </a:gridCol>
                <a:gridCol w="1708902">
                  <a:extLst>
                    <a:ext uri="{9D8B030D-6E8A-4147-A177-3AD203B41FA5}">
                      <a16:colId xmlns:a16="http://schemas.microsoft.com/office/drawing/2014/main" val="2279473895"/>
                    </a:ext>
                  </a:extLst>
                </a:gridCol>
                <a:gridCol w="1708902">
                  <a:extLst>
                    <a:ext uri="{9D8B030D-6E8A-4147-A177-3AD203B41FA5}">
                      <a16:colId xmlns:a16="http://schemas.microsoft.com/office/drawing/2014/main" val="1071652318"/>
                    </a:ext>
                  </a:extLst>
                </a:gridCol>
                <a:gridCol w="2192779">
                  <a:extLst>
                    <a:ext uri="{9D8B030D-6E8A-4147-A177-3AD203B41FA5}">
                      <a16:colId xmlns:a16="http://schemas.microsoft.com/office/drawing/2014/main" val="3247037690"/>
                    </a:ext>
                  </a:extLst>
                </a:gridCol>
              </a:tblGrid>
              <a:tr h="584121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/>
                        <a:t>Contact information: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Full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Phone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sz="2000" dirty="0"/>
                        <a:t>mail 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19559"/>
                  </a:ext>
                </a:extLst>
              </a:tr>
              <a:tr h="584121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/>
                        <a:t>Resume objective: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Summarize career goals.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Key Qualifications.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Tailored to specific jobs.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Company you are applying 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2932"/>
                  </a:ext>
                </a:extLst>
              </a:tr>
              <a:tr h="584121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/>
                        <a:t>Professional Experience: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Most recent job first.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Company Name.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Job Title.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Highlight key responsibilities and achievements.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273459"/>
                  </a:ext>
                </a:extLst>
              </a:tr>
              <a:tr h="584121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/>
                        <a:t>Education: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Detailed your educational background.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Include the name of institution.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Degree Earned.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Graduation Date.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711769"/>
                  </a:ext>
                </a:extLst>
              </a:tr>
              <a:tr h="584121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/>
                        <a:t>Skills: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Highlight relevant skills.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Soft Skills.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Language Skills.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 keywords to improve visibility.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47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39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79F08F-6890-4E7D-8F3F-47657269E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1903" y="4099033"/>
            <a:ext cx="6255799" cy="197594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u="sng" dirty="0"/>
              <a:t>TYPES OF RESUME:</a:t>
            </a:r>
            <a:br>
              <a:rPr lang="en-US" sz="2800" b="1" u="sng" dirty="0"/>
            </a:br>
            <a:br>
              <a:rPr lang="en-US" sz="2800" b="1" u="sng" dirty="0"/>
            </a:br>
            <a:r>
              <a:rPr lang="en-US" sz="2800" b="1" u="sng" dirty="0"/>
              <a:t>1.</a:t>
            </a:r>
            <a:r>
              <a:rPr lang="en-US" sz="2200" b="1" i="0" dirty="0">
                <a:solidFill>
                  <a:srgbClr val="374151"/>
                </a:solidFill>
                <a:effectLst/>
                <a:latin typeface="Söhne"/>
              </a:rPr>
              <a:t>Chronological Resume:</a:t>
            </a:r>
            <a:br>
              <a:rPr lang="en-US" sz="2200" b="1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sz="2200" i="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2200" b="1" i="0" dirty="0">
                <a:solidFill>
                  <a:srgbClr val="374151"/>
                </a:solidFill>
                <a:effectLst/>
                <a:latin typeface="Söhne"/>
              </a:rPr>
              <a:t>Format:</a:t>
            </a:r>
            <a: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  <a:t> Lists work experience in reverse chronological order, starting with the most recent job.</a:t>
            </a:r>
            <a:b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sz="2200" b="1" i="0" dirty="0">
                <a:solidFill>
                  <a:srgbClr val="374151"/>
                </a:solidFill>
                <a:effectLst/>
                <a:latin typeface="Söhne"/>
              </a:rPr>
              <a:t>Suitable For:</a:t>
            </a:r>
            <a: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  <a:t> Individuals with a strong, linear career progression and a consistent work history.</a:t>
            </a:r>
            <a:b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sz="2200" b="1" i="0" dirty="0">
                <a:solidFill>
                  <a:srgbClr val="374151"/>
                </a:solidFill>
                <a:effectLst/>
                <a:latin typeface="Söhne"/>
              </a:rPr>
              <a:t>Highlights:</a:t>
            </a:r>
            <a: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  <a:t> Focuses on your job history, emphasizing growth and continuity.</a:t>
            </a:r>
            <a:b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  <a:t>2.</a:t>
            </a:r>
            <a:r>
              <a:rPr lang="en-US" sz="2200" b="1" i="0" dirty="0">
                <a:solidFill>
                  <a:srgbClr val="374151"/>
                </a:solidFill>
                <a:effectLst/>
                <a:latin typeface="Söhne"/>
              </a:rPr>
              <a:t>Functional Resume:</a:t>
            </a:r>
            <a:br>
              <a:rPr lang="en-US" sz="2200" b="1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sz="2200" b="1" i="0" dirty="0">
                <a:solidFill>
                  <a:srgbClr val="374151"/>
                </a:solidFill>
                <a:effectLst/>
                <a:latin typeface="Söhne"/>
              </a:rPr>
              <a:t>Format:</a:t>
            </a:r>
            <a: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  <a:t> Organizes skills and qualifications by functional categories, with less emphasis on chronological work history.</a:t>
            </a:r>
            <a:b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sz="2200" b="1" i="0" dirty="0">
                <a:solidFill>
                  <a:srgbClr val="374151"/>
                </a:solidFill>
                <a:effectLst/>
                <a:latin typeface="Söhne"/>
              </a:rPr>
              <a:t>Suitable For:</a:t>
            </a:r>
            <a:r>
              <a:rPr lang="en-US" sz="2200" b="0" i="0" dirty="0">
                <a:solidFill>
                  <a:srgbClr val="374151"/>
                </a:solidFill>
                <a:effectLst/>
                <a:latin typeface="Söhne"/>
              </a:rPr>
              <a:t> Career changers, those with employment gaps, or individuals with diverse skills gained from various roles.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sz="2800" b="1" u="sng" dirty="0"/>
            </a:br>
            <a:b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sz="2800" b="1" u="sng" dirty="0"/>
            </a:br>
            <a:br>
              <a:rPr lang="en-US" sz="2800" b="1" u="sng" dirty="0"/>
            </a:br>
            <a:br>
              <a:rPr lang="en-US" sz="2800" b="1" u="sng" dirty="0"/>
            </a:br>
            <a:br>
              <a:rPr lang="en-US" sz="2800" b="1" u="sng" dirty="0"/>
            </a:br>
            <a:br>
              <a:rPr lang="en-US" sz="2800" b="1" u="sng" dirty="0"/>
            </a:br>
            <a:br>
              <a:rPr lang="en-US" sz="2800" b="1" u="sng" dirty="0"/>
            </a:br>
            <a:br>
              <a:rPr lang="en-US" sz="2800" b="1" u="sng" dirty="0"/>
            </a:br>
            <a:endParaRPr lang="en-US" sz="2800" b="1" u="sng" dirty="0"/>
          </a:p>
        </p:txBody>
      </p:sp>
      <p:pic>
        <p:nvPicPr>
          <p:cNvPr id="9" name="Picture Placeholder 8" descr="A picture containing blue glass buildings with reflection">
            <a:extLst>
              <a:ext uri="{FF2B5EF4-FFF2-40B4-BE49-F238E27FC236}">
                <a16:creationId xmlns:a16="http://schemas.microsoft.com/office/drawing/2014/main" id="{EB5E1FEF-1282-4779-83BA-2F3F6D476B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22" y="0"/>
            <a:ext cx="4811317" cy="68579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C04B-250D-4AE1-9F65-682FB483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1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D4718EEA-C097-3D86-A01B-2FAE5A3A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TYPES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EE3516-3307-4DFF-1B6E-33C48FE2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9A0C6B2C-1BBE-815F-6EFC-953C3925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BA103C13-5D4D-4628-1C3F-6667B69F9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99213"/>
            <a:ext cx="44973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50" name="Slide Number Placeholder 4">
            <a:extLst>
              <a:ext uri="{FF2B5EF4-FFF2-40B4-BE49-F238E27FC236}">
                <a16:creationId xmlns:a16="http://schemas.microsoft.com/office/drawing/2014/main" id="{D0455489-587A-30AC-BDD1-D660EE02DA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2100" y="6399213"/>
            <a:ext cx="4699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A0AB77-FE60-4102-A808-335BC24E9950}"/>
              </a:ext>
            </a:extLst>
          </p:cNvPr>
          <p:cNvSpPr>
            <a:spLocks/>
          </p:cNvSpPr>
          <p:nvPr/>
        </p:nvSpPr>
        <p:spPr>
          <a:xfrm>
            <a:off x="4099576" y="3851694"/>
            <a:ext cx="1761274" cy="328134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D7A6FC1-6929-4A5F-90E7-8D66A6079B21}"/>
              </a:ext>
            </a:extLst>
          </p:cNvPr>
          <p:cNvSpPr>
            <a:spLocks/>
          </p:cNvSpPr>
          <p:nvPr/>
        </p:nvSpPr>
        <p:spPr>
          <a:xfrm>
            <a:off x="6478423" y="3851694"/>
            <a:ext cx="1761274" cy="328134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</a:t>
            </a:r>
            <a:endParaRPr lang="en-US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F44FB830-1437-400F-A377-489B315C7813}"/>
              </a:ext>
            </a:extLst>
          </p:cNvPr>
          <p:cNvSpPr>
            <a:spLocks/>
          </p:cNvSpPr>
          <p:nvPr/>
        </p:nvSpPr>
        <p:spPr>
          <a:xfrm>
            <a:off x="838200" y="5717144"/>
            <a:ext cx="4034667" cy="327564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97124BB6-5243-455D-83FF-AE2077E38773}"/>
              </a:ext>
            </a:extLst>
          </p:cNvPr>
          <p:cNvSpPr>
            <a:spLocks/>
          </p:cNvSpPr>
          <p:nvPr/>
        </p:nvSpPr>
        <p:spPr>
          <a:xfrm>
            <a:off x="11108564" y="5717144"/>
            <a:ext cx="422446" cy="327564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fld id="{312CC964-A50B-4C29-B4E4-2C30BB34CCF3}" type="slidenum"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13816"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B2F170A-528F-7C07-004C-E10C5BB99B31}"/>
              </a:ext>
            </a:extLst>
          </p:cNvPr>
          <p:cNvSpPr>
            <a:spLocks/>
          </p:cNvSpPr>
          <p:nvPr/>
        </p:nvSpPr>
        <p:spPr>
          <a:xfrm>
            <a:off x="6524037" y="1957881"/>
            <a:ext cx="1767331" cy="218980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13816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24" b="1" kern="1200">
                <a:solidFill>
                  <a:schemeClr val="tx1"/>
                </a:solidFill>
                <a:latin typeface="Söhne"/>
                <a:ea typeface="+mn-ea"/>
                <a:cs typeface="+mn-cs"/>
              </a:rPr>
              <a:t>CV (Curriculum Vitae):</a:t>
            </a:r>
          </a:p>
          <a:p>
            <a:pPr defTabSz="813816">
              <a:spcAft>
                <a:spcPts val="600"/>
              </a:spcAft>
            </a:pPr>
            <a:r>
              <a:rPr lang="en-US" sz="1424" kern="120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More detailed and comprehensive than a standard resume, typically used in academic and research fields.</a:t>
            </a:r>
            <a:endParaRPr lang="en-US" sz="16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20956-D8E2-B4C1-3AE4-18513BC6B391}"/>
              </a:ext>
            </a:extLst>
          </p:cNvPr>
          <p:cNvSpPr>
            <a:spLocks/>
          </p:cNvSpPr>
          <p:nvPr/>
        </p:nvSpPr>
        <p:spPr>
          <a:xfrm>
            <a:off x="4092075" y="1957880"/>
            <a:ext cx="1767331" cy="218980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13816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24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Resume: </a:t>
            </a:r>
            <a:r>
              <a:rPr lang="en-US" sz="142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Highlight your most relevant experience make sure to emphasize your most relevant </a:t>
            </a:r>
            <a:r>
              <a:rPr lang="en-US" sz="1424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experience,skills,and</a:t>
            </a:r>
            <a:r>
              <a:rPr lang="en-US" sz="142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achievements and use graphics and charts.</a:t>
            </a:r>
            <a:endParaRPr lang="en-US" sz="1600" b="1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9966EB-E572-236B-193F-7C2D2912CFDB}"/>
              </a:ext>
            </a:extLst>
          </p:cNvPr>
          <p:cNvSpPr>
            <a:spLocks/>
          </p:cNvSpPr>
          <p:nvPr/>
        </p:nvSpPr>
        <p:spPr>
          <a:xfrm>
            <a:off x="1725075" y="2084790"/>
            <a:ext cx="1763718" cy="161605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13816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24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Targeted Resume:</a:t>
            </a:r>
          </a:p>
          <a:p>
            <a:pPr defTabSz="813816">
              <a:spcAft>
                <a:spcPts val="600"/>
              </a:spcAft>
            </a:pPr>
            <a:r>
              <a:rPr lang="en-US" sz="1424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  </a:t>
            </a:r>
            <a:r>
              <a:rPr lang="en-US" sz="1424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Aim for about six skills with at least one or two hard skills that are relevant  to the job.</a:t>
            </a:r>
            <a:endParaRPr lang="en-US" sz="1600" b="1" dirty="0"/>
          </a:p>
        </p:txBody>
      </p:sp>
      <p:graphicFrame>
        <p:nvGraphicFramePr>
          <p:cNvPr id="53" name="Content Placeholder 52">
            <a:extLst>
              <a:ext uri="{FF2B5EF4-FFF2-40B4-BE49-F238E27FC236}">
                <a16:creationId xmlns:a16="http://schemas.microsoft.com/office/drawing/2014/main" id="{3410878E-3C1C-F9B7-01BC-4C67D7206D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5236871"/>
              </p:ext>
            </p:extLst>
          </p:nvPr>
        </p:nvGraphicFramePr>
        <p:xfrm>
          <a:off x="838200" y="1825624"/>
          <a:ext cx="1069339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4466">
                  <a:extLst>
                    <a:ext uri="{9D8B030D-6E8A-4147-A177-3AD203B41FA5}">
                      <a16:colId xmlns:a16="http://schemas.microsoft.com/office/drawing/2014/main" val="247123154"/>
                    </a:ext>
                  </a:extLst>
                </a:gridCol>
                <a:gridCol w="3564466">
                  <a:extLst>
                    <a:ext uri="{9D8B030D-6E8A-4147-A177-3AD203B41FA5}">
                      <a16:colId xmlns:a16="http://schemas.microsoft.com/office/drawing/2014/main" val="830040413"/>
                    </a:ext>
                  </a:extLst>
                </a:gridCol>
                <a:gridCol w="3564466">
                  <a:extLst>
                    <a:ext uri="{9D8B030D-6E8A-4147-A177-3AD203B41FA5}">
                      <a16:colId xmlns:a16="http://schemas.microsoft.com/office/drawing/2014/main" val="177457136"/>
                    </a:ext>
                  </a:extLst>
                </a:gridCol>
              </a:tblGrid>
              <a:tr h="218980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Targeted Resume: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targeted resume is a customized resume that is specifically tailored to match the requirements of a particular job or industry. The goal is to demonstrate how your skills, experiences, and qualifications .</a:t>
                      </a:r>
                      <a:endParaRPr lang="en-US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    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Visual Resume: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visual resume is a creative and graphical representation of your professional and personal information. Unlike traditional resumes, which are primarily text-based, visual resumes incorporate visuals, graphics, and design.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Federal Resume: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federal resume is a specialized document designed for individuals applying for positions within the United States federal government.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119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7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4EA378-49C7-4674-A713-6300B7186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346841"/>
            <a:ext cx="9906000" cy="2262398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4C,S OF RESUME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3CABF-07C6-4D28-9459-B48AE520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5FA55D-2C66-6709-7977-33FC02E69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667" y="998482"/>
            <a:ext cx="10692810" cy="5188991"/>
          </a:xfrm>
        </p:spPr>
        <p:txBody>
          <a:bodyPr>
            <a:normAutofit fontScale="25000" lnSpcReduction="20000"/>
          </a:bodyPr>
          <a:lstStyle/>
          <a:p>
            <a:r>
              <a:rPr lang="en-US" sz="8000" b="1" dirty="0">
                <a:solidFill>
                  <a:srgbClr val="374151"/>
                </a:solidFill>
                <a:latin typeface="Söhne"/>
              </a:rPr>
              <a:t>clarity</a:t>
            </a:r>
            <a:r>
              <a:rPr lang="en-US" sz="80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en-US" sz="8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Ensure that your resume is clear and easy to read. Use a clean and professional layout with consistent formatting.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Choose a legible font and an appropriate font size.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Organize information logically, using headings and bullet points to enhance readability.</a:t>
            </a:r>
          </a:p>
          <a:p>
            <a:pPr algn="l"/>
            <a:r>
              <a:rPr lang="en-US" sz="8000" b="1" i="0" dirty="0">
                <a:solidFill>
                  <a:srgbClr val="374151"/>
                </a:solidFill>
                <a:effectLst/>
                <a:latin typeface="Söhne"/>
              </a:rPr>
              <a:t>Conciseness:</a:t>
            </a:r>
            <a:endParaRPr lang="en-US" sz="8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Keep your resume concise by focusing on relevant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Use brief and impactful language to convey your accomplishments and responsibilities.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Avoid unnecessary details that do not contribute to showcasing your qualifications.</a:t>
            </a:r>
          </a:p>
          <a:p>
            <a:pPr algn="l"/>
            <a:r>
              <a:rPr lang="en-US" sz="8000" b="1" i="0" dirty="0">
                <a:solidFill>
                  <a:srgbClr val="374151"/>
                </a:solidFill>
                <a:effectLst/>
                <a:latin typeface="Söhne"/>
              </a:rPr>
              <a:t>Consistency:</a:t>
            </a:r>
            <a:endParaRPr lang="en-US" sz="8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Maintain consistency in formatting, style, and language throughout your resume.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Use the same formatting for dates, job titles, and bullet points.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Ensure a consistent use of verb tense (past tense for past roles, present tense for current roles).</a:t>
            </a:r>
          </a:p>
          <a:p>
            <a:pPr algn="l"/>
            <a:r>
              <a:rPr lang="en-US" sz="8000" b="1" i="0" dirty="0">
                <a:solidFill>
                  <a:srgbClr val="374151"/>
                </a:solidFill>
                <a:effectLst/>
                <a:latin typeface="Söhne"/>
              </a:rPr>
              <a:t>Customization:</a:t>
            </a:r>
            <a:endParaRPr lang="en-US" sz="8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Tailor your resume for each job application by customizing it to match the specific requirements of the position.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Use keywords from the job description to increase the visibility of your resume, especially for Applicant Tracking Systems (ATS).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4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RESUME FORMATTING AND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237F4-D8FA-4EB0-8875-57E81F3EA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72336" y="1879812"/>
            <a:ext cx="6969398" cy="432994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Maintain a clean and professional appearance with consistent formatting.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Use a legible font, appropriate font size, and a balanced layout with sufficient white space.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Organize information in a logical and easy-to-read manner.</a:t>
            </a:r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Use a professional and formal tone throughout your resume.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Avoid using slang or overly casual language.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Showcase your achievements and responsibilities in a business-appropriate manner.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5840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 lines design" id="{2407D200-3004-4ADD-9D29-6D4C9B951E75}" vid="{22312BCD-9B59-4CBE-B473-4FDC2F04D3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263D7C-E9CB-4C77-8528-77A30083B7F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462B0DF-AFCF-4681-BDD6-4CC4EE7AE3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1F1737-EB5A-49A3-BFCA-A97A8DCDF40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{BCD76E4D-A7A4-4FA3-B5D2-0AB32F7B467A}tf22797433_win32</Template>
  <TotalTime>464</TotalTime>
  <Words>1019</Words>
  <Application>Microsoft Office PowerPoint</Application>
  <PresentationFormat>Widescreen</PresentationFormat>
  <Paragraphs>146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Google Sans</vt:lpstr>
      <vt:lpstr>Söhne</vt:lpstr>
      <vt:lpstr>Univers Condensed Light</vt:lpstr>
      <vt:lpstr>Walbaum Display Light</vt:lpstr>
      <vt:lpstr>Wingdings</vt:lpstr>
      <vt:lpstr>AngleLinesVTI</vt:lpstr>
      <vt:lpstr>Presentation title :  Resume Writing</vt:lpstr>
      <vt:lpstr>Agenda : </vt:lpstr>
      <vt:lpstr>Introduction:</vt:lpstr>
      <vt:lpstr>Purpose:</vt:lpstr>
      <vt:lpstr>KEY COMPONENTS:</vt:lpstr>
      <vt:lpstr>TYPES OF RESUME:  1.Chronological Resume:  Format: Lists work experience in reverse chronological order, starting with the most recent job. Suitable For: Individuals with a strong, linear career progression and a consistent work history. Highlights: Focuses on your job history, emphasizing growth and continuity.  2.Functional Resume: Format: Organizes skills and qualifications by functional categories, with less emphasis on chronological work history. Suitable For: Career changers, those with employment gaps, or individuals with diverse skills gained from various roles.            </vt:lpstr>
      <vt:lpstr>TYPES</vt:lpstr>
      <vt:lpstr>4C,S OF RESUME</vt:lpstr>
      <vt:lpstr>RESUME FORMATTING AND STYLE</vt:lpstr>
      <vt:lpstr>PowerPoint Presentation</vt:lpstr>
      <vt:lpstr>PowerPoint Presentation</vt:lpstr>
      <vt:lpstr>GUIDELINES FOR PREPARING COVER LETTERS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:  Resume Writing</dc:title>
  <dc:creator>IMran  Qaisir</dc:creator>
  <cp:lastModifiedBy>IMran  Qaisir</cp:lastModifiedBy>
  <cp:revision>1</cp:revision>
  <dcterms:created xsi:type="dcterms:W3CDTF">2024-01-07T07:44:15Z</dcterms:created>
  <dcterms:modified xsi:type="dcterms:W3CDTF">2024-01-07T15:29:02Z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